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10" r:id="rId50"/>
    <p:sldId id="311" r:id="rId51"/>
    <p:sldId id="307" r:id="rId52"/>
    <p:sldId id="308" r:id="rId53"/>
    <p:sldId id="309" r:id="rId54"/>
    <p:sldId id="3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250DE9-7414-4CCA-AC42-EE2028786DCE}">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8"/>
            <p14:sldId id="289"/>
            <p14:sldId id="290"/>
            <p14:sldId id="293"/>
            <p14:sldId id="294"/>
            <p14:sldId id="295"/>
            <p14:sldId id="296"/>
            <p14:sldId id="297"/>
            <p14:sldId id="298"/>
            <p14:sldId id="299"/>
            <p14:sldId id="300"/>
            <p14:sldId id="301"/>
            <p14:sldId id="302"/>
            <p14:sldId id="303"/>
            <p14:sldId id="304"/>
            <p14:sldId id="305"/>
            <p14:sldId id="306"/>
            <p14:sldId id="310"/>
            <p14:sldId id="311"/>
            <p14:sldId id="307"/>
            <p14:sldId id="308"/>
            <p14:sldId id="309"/>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D7962-C999-4B56-B1EB-070892530E90}" type="datetimeFigureOut">
              <a:rPr lang="en-IN" smtClean="0"/>
              <a:t>05-04-2022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9BE9C-3D86-4C64-ACA1-280A0E09247A}" type="slidenum">
              <a:rPr lang="en-IN" smtClean="0"/>
              <a:t>‹#›</a:t>
            </a:fld>
            <a:endParaRPr lang="en-IN"/>
          </a:p>
        </p:txBody>
      </p:sp>
    </p:spTree>
    <p:extLst>
      <p:ext uri="{BB962C8B-B14F-4D97-AF65-F5344CB8AC3E}">
        <p14:creationId xmlns:p14="http://schemas.microsoft.com/office/powerpoint/2010/main" val="3847051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D69BE9C-3D86-4C64-ACA1-280A0E09247A}" type="slidenum">
              <a:rPr lang="en-IN" smtClean="0"/>
              <a:t>2</a:t>
            </a:fld>
            <a:endParaRPr lang="en-IN"/>
          </a:p>
        </p:txBody>
      </p:sp>
    </p:spTree>
    <p:extLst>
      <p:ext uri="{BB962C8B-B14F-4D97-AF65-F5344CB8AC3E}">
        <p14:creationId xmlns:p14="http://schemas.microsoft.com/office/powerpoint/2010/main" val="25161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CE696A6-C729-4D4C-9CCD-E7D49EE5DBF8}"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127420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CE696A6-C729-4D4C-9CCD-E7D49EE5DBF8}"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334541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CE696A6-C729-4D4C-9CCD-E7D49EE5DBF8}"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118026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CE696A6-C729-4D4C-9CCD-E7D49EE5DBF8}"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3681045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E696A6-C729-4D4C-9CCD-E7D49EE5DBF8}" type="datetimeFigureOut">
              <a:rPr lang="en-IN" smtClean="0"/>
              <a:t>05-04-2022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387796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CE696A6-C729-4D4C-9CCD-E7D49EE5DBF8}"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326168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CE696A6-C729-4D4C-9CCD-E7D49EE5DBF8}" type="datetimeFigureOut">
              <a:rPr lang="en-IN" smtClean="0"/>
              <a:t>05-04-2022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4248765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CE696A6-C729-4D4C-9CCD-E7D49EE5DBF8}" type="datetimeFigureOut">
              <a:rPr lang="en-IN" smtClean="0"/>
              <a:t>05-04-2022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43091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696A6-C729-4D4C-9CCD-E7D49EE5DBF8}" type="datetimeFigureOut">
              <a:rPr lang="en-IN" smtClean="0"/>
              <a:t>05-04-2022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78647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E696A6-C729-4D4C-9CCD-E7D49EE5DBF8}"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219587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E696A6-C729-4D4C-9CCD-E7D49EE5DBF8}" type="datetimeFigureOut">
              <a:rPr lang="en-IN" smtClean="0"/>
              <a:t>05-04-2022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3031CD-B12D-4317-AE6D-D10CB5AB0DCD}" type="slidenum">
              <a:rPr lang="en-IN" smtClean="0"/>
              <a:t>‹#›</a:t>
            </a:fld>
            <a:endParaRPr lang="en-IN"/>
          </a:p>
        </p:txBody>
      </p:sp>
    </p:spTree>
    <p:extLst>
      <p:ext uri="{BB962C8B-B14F-4D97-AF65-F5344CB8AC3E}">
        <p14:creationId xmlns:p14="http://schemas.microsoft.com/office/powerpoint/2010/main" val="3025879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696A6-C729-4D4C-9CCD-E7D49EE5DBF8}" type="datetimeFigureOut">
              <a:rPr lang="en-IN" smtClean="0"/>
              <a:t>05-04-2022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031CD-B12D-4317-AE6D-D10CB5AB0DCD}" type="slidenum">
              <a:rPr lang="en-IN" smtClean="0"/>
              <a:t>‹#›</a:t>
            </a:fld>
            <a:endParaRPr lang="en-IN"/>
          </a:p>
        </p:txBody>
      </p:sp>
    </p:spTree>
    <p:extLst>
      <p:ext uri="{BB962C8B-B14F-4D97-AF65-F5344CB8AC3E}">
        <p14:creationId xmlns:p14="http://schemas.microsoft.com/office/powerpoint/2010/main" val="3095556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Artificial Intelligence</a:t>
            </a:r>
            <a:endParaRPr lang="en-IN" dirty="0"/>
          </a:p>
        </p:txBody>
      </p:sp>
      <p:sp>
        <p:nvSpPr>
          <p:cNvPr id="3" name="Subtitle 2"/>
          <p:cNvSpPr>
            <a:spLocks noGrp="1"/>
          </p:cNvSpPr>
          <p:nvPr>
            <p:ph type="subTitle" idx="1"/>
          </p:nvPr>
        </p:nvSpPr>
        <p:spPr/>
        <p:txBody>
          <a:bodyPr/>
          <a:lstStyle/>
          <a:p>
            <a:r>
              <a:rPr lang="en-US" dirty="0" smtClean="0"/>
              <a:t>                                                                     Ref: Deepak </a:t>
            </a:r>
            <a:r>
              <a:rPr lang="en-US" dirty="0" err="1" smtClean="0"/>
              <a:t>Khemani</a:t>
            </a:r>
            <a:r>
              <a:rPr lang="en-US" dirty="0" smtClean="0"/>
              <a:t>, </a:t>
            </a:r>
            <a:r>
              <a:rPr lang="en-US" dirty="0" err="1" smtClean="0"/>
              <a:t>IIT,Madras</a:t>
            </a:r>
            <a:r>
              <a:rPr lang="en-US" dirty="0" smtClean="0"/>
              <a:t>.</a:t>
            </a:r>
            <a:endParaRPr lang="en-IN" dirty="0"/>
          </a:p>
        </p:txBody>
      </p:sp>
    </p:spTree>
    <p:extLst>
      <p:ext uri="{BB962C8B-B14F-4D97-AF65-F5344CB8AC3E}">
        <p14:creationId xmlns:p14="http://schemas.microsoft.com/office/powerpoint/2010/main" val="3609520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discussed in the last class</a:t>
            </a:r>
            <a:endParaRPr lang="en-IN" dirty="0"/>
          </a:p>
        </p:txBody>
      </p:sp>
      <p:sp>
        <p:nvSpPr>
          <p:cNvPr id="3" name="Content Placeholder 2"/>
          <p:cNvSpPr>
            <a:spLocks noGrp="1"/>
          </p:cNvSpPr>
          <p:nvPr>
            <p:ph idx="1"/>
          </p:nvPr>
        </p:nvSpPr>
        <p:spPr/>
        <p:txBody>
          <a:bodyPr/>
          <a:lstStyle/>
          <a:p>
            <a:r>
              <a:rPr lang="en-US" dirty="0" smtClean="0"/>
              <a:t>Components of AI</a:t>
            </a:r>
          </a:p>
          <a:p>
            <a:r>
              <a:rPr lang="en-US" dirty="0" smtClean="0"/>
              <a:t>Approaches to AI</a:t>
            </a:r>
          </a:p>
          <a:p>
            <a:r>
              <a:rPr lang="en-US" dirty="0" smtClean="0"/>
              <a:t>Chinese Room Test</a:t>
            </a:r>
          </a:p>
          <a:p>
            <a:r>
              <a:rPr lang="en-US" dirty="0" smtClean="0"/>
              <a:t>Turing Test</a:t>
            </a:r>
            <a:endParaRPr lang="en-IN" dirty="0"/>
          </a:p>
        </p:txBody>
      </p:sp>
    </p:spTree>
    <p:extLst>
      <p:ext uri="{BB962C8B-B14F-4D97-AF65-F5344CB8AC3E}">
        <p14:creationId xmlns:p14="http://schemas.microsoft.com/office/powerpoint/2010/main" val="3578721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of today’s class( 28/03/2022)</a:t>
            </a:r>
            <a:endParaRPr lang="en-IN" dirty="0"/>
          </a:p>
        </p:txBody>
      </p:sp>
      <p:sp>
        <p:nvSpPr>
          <p:cNvPr id="3" name="Content Placeholder 2"/>
          <p:cNvSpPr>
            <a:spLocks noGrp="1"/>
          </p:cNvSpPr>
          <p:nvPr>
            <p:ph idx="1"/>
          </p:nvPr>
        </p:nvSpPr>
        <p:spPr/>
        <p:txBody>
          <a:bodyPr/>
          <a:lstStyle/>
          <a:p>
            <a:r>
              <a:rPr lang="en-US" dirty="0" smtClean="0"/>
              <a:t>Define an agent</a:t>
            </a:r>
          </a:p>
          <a:p>
            <a:r>
              <a:rPr lang="en-US" dirty="0" smtClean="0"/>
              <a:t>Define an Intelligent agent</a:t>
            </a:r>
          </a:p>
          <a:p>
            <a:r>
              <a:rPr lang="en-US" dirty="0" smtClean="0"/>
              <a:t>Define a Rational agent</a:t>
            </a:r>
          </a:p>
          <a:p>
            <a:r>
              <a:rPr lang="en-US" dirty="0" smtClean="0"/>
              <a:t>Explain bounded rationality</a:t>
            </a:r>
          </a:p>
          <a:p>
            <a:r>
              <a:rPr lang="en-US" dirty="0" smtClean="0"/>
              <a:t>Different types of environment</a:t>
            </a:r>
          </a:p>
          <a:p>
            <a:r>
              <a:rPr lang="en-US" dirty="0" smtClean="0"/>
              <a:t>Different agent architecture</a:t>
            </a:r>
            <a:endParaRPr lang="en-IN" dirty="0"/>
          </a:p>
        </p:txBody>
      </p:sp>
    </p:spTree>
    <p:extLst>
      <p:ext uri="{BB962C8B-B14F-4D97-AF65-F5344CB8AC3E}">
        <p14:creationId xmlns:p14="http://schemas.microsoft.com/office/powerpoint/2010/main" val="4188540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2371"/>
            <a:ext cx="10515600" cy="1325563"/>
          </a:xfrm>
        </p:spPr>
        <p:txBody>
          <a:bodyPr/>
          <a:lstStyle/>
          <a:p>
            <a:r>
              <a:rPr lang="en-US" dirty="0" smtClean="0"/>
              <a:t>Agent and Environment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302327"/>
            <a:ext cx="10217727" cy="5320146"/>
          </a:xfrm>
          <a:prstGeom prst="rect">
            <a:avLst/>
          </a:prstGeom>
        </p:spPr>
      </p:pic>
    </p:spTree>
    <p:extLst>
      <p:ext uri="{BB962C8B-B14F-4D97-AF65-F5344CB8AC3E}">
        <p14:creationId xmlns:p14="http://schemas.microsoft.com/office/powerpoint/2010/main" val="1961303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a:t>
            </a:r>
            <a:endParaRPr lang="en-IN" dirty="0"/>
          </a:p>
        </p:txBody>
      </p:sp>
      <p:pic>
        <p:nvPicPr>
          <p:cNvPr id="4" name="Content Placeholder 3"/>
          <p:cNvPicPr>
            <a:picLocks noGrp="1" noChangeAspect="1"/>
          </p:cNvPicPr>
          <p:nvPr>
            <p:ph idx="1"/>
          </p:nvPr>
        </p:nvPicPr>
        <p:blipFill>
          <a:blip r:embed="rId2"/>
          <a:stretch>
            <a:fillRect/>
          </a:stretch>
        </p:blipFill>
        <p:spPr>
          <a:xfrm>
            <a:off x="969818" y="1385455"/>
            <a:ext cx="10183091" cy="5237018"/>
          </a:xfrm>
          <a:prstGeom prst="rect">
            <a:avLst/>
          </a:prstGeom>
        </p:spPr>
      </p:pic>
    </p:spTree>
    <p:extLst>
      <p:ext uri="{BB962C8B-B14F-4D97-AF65-F5344CB8AC3E}">
        <p14:creationId xmlns:p14="http://schemas.microsoft.com/office/powerpoint/2010/main" val="843442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 and Actuators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371600"/>
            <a:ext cx="10515600" cy="5223164"/>
          </a:xfrm>
          <a:prstGeom prst="rect">
            <a:avLst/>
          </a:prstGeom>
        </p:spPr>
      </p:pic>
    </p:spTree>
    <p:extLst>
      <p:ext uri="{BB962C8B-B14F-4D97-AF65-F5344CB8AC3E}">
        <p14:creationId xmlns:p14="http://schemas.microsoft.com/office/powerpoint/2010/main" val="3711664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727364" y="1230890"/>
            <a:ext cx="10065327" cy="4946073"/>
          </a:xfrm>
          <a:prstGeom prst="rect">
            <a:avLst/>
          </a:prstGeom>
        </p:spPr>
      </p:pic>
      <p:pic>
        <p:nvPicPr>
          <p:cNvPr id="5" name="Picture 4"/>
          <p:cNvPicPr>
            <a:picLocks noChangeAspect="1"/>
          </p:cNvPicPr>
          <p:nvPr/>
        </p:nvPicPr>
        <p:blipFill>
          <a:blip r:embed="rId3"/>
          <a:stretch>
            <a:fillRect/>
          </a:stretch>
        </p:blipFill>
        <p:spPr>
          <a:xfrm>
            <a:off x="727364" y="4844761"/>
            <a:ext cx="10065327" cy="1657350"/>
          </a:xfrm>
          <a:prstGeom prst="rect">
            <a:avLst/>
          </a:prstGeom>
        </p:spPr>
      </p:pic>
    </p:spTree>
    <p:extLst>
      <p:ext uri="{BB962C8B-B14F-4D97-AF65-F5344CB8AC3E}">
        <p14:creationId xmlns:p14="http://schemas.microsoft.com/office/powerpoint/2010/main" val="2195089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erformance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690688"/>
            <a:ext cx="10515600" cy="4933950"/>
          </a:xfrm>
          <a:prstGeom prst="rect">
            <a:avLst/>
          </a:prstGeom>
        </p:spPr>
      </p:pic>
    </p:spTree>
    <p:extLst>
      <p:ext uri="{BB962C8B-B14F-4D97-AF65-F5344CB8AC3E}">
        <p14:creationId xmlns:p14="http://schemas.microsoft.com/office/powerpoint/2010/main" val="4281333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agents</a:t>
            </a:r>
            <a:endParaRPr lang="en-IN" dirty="0"/>
          </a:p>
        </p:txBody>
      </p:sp>
      <p:pic>
        <p:nvPicPr>
          <p:cNvPr id="4" name="Content Placeholder 3"/>
          <p:cNvPicPr>
            <a:picLocks noGrp="1" noChangeAspect="1"/>
          </p:cNvPicPr>
          <p:nvPr>
            <p:ph idx="1"/>
          </p:nvPr>
        </p:nvPicPr>
        <p:blipFill>
          <a:blip r:embed="rId2"/>
          <a:stretch>
            <a:fillRect/>
          </a:stretch>
        </p:blipFill>
        <p:spPr>
          <a:xfrm>
            <a:off x="1177636" y="1690688"/>
            <a:ext cx="8160328" cy="4654694"/>
          </a:xfrm>
          <a:prstGeom prst="rect">
            <a:avLst/>
          </a:prstGeom>
        </p:spPr>
      </p:pic>
    </p:spTree>
    <p:extLst>
      <p:ext uri="{BB962C8B-B14F-4D97-AF65-F5344CB8AC3E}">
        <p14:creationId xmlns:p14="http://schemas.microsoft.com/office/powerpoint/2010/main" val="4244012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agents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94509" y="1870364"/>
            <a:ext cx="6184323" cy="3934691"/>
          </a:xfrm>
          <a:prstGeom prst="rect">
            <a:avLst/>
          </a:prstGeom>
        </p:spPr>
      </p:pic>
    </p:spTree>
    <p:extLst>
      <p:ext uri="{BB962C8B-B14F-4D97-AF65-F5344CB8AC3E}">
        <p14:creationId xmlns:p14="http://schemas.microsoft.com/office/powerpoint/2010/main" val="41746150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Agents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825625"/>
            <a:ext cx="6186055" cy="4214957"/>
          </a:xfrm>
          <a:prstGeom prst="rect">
            <a:avLst/>
          </a:prstGeom>
        </p:spPr>
      </p:pic>
    </p:spTree>
    <p:extLst>
      <p:ext uri="{BB962C8B-B14F-4D97-AF65-F5344CB8AC3E}">
        <p14:creationId xmlns:p14="http://schemas.microsoft.com/office/powerpoint/2010/main" val="37794749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IN"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Introduction: AI , Agents, Structure of agents, Architecture.</a:t>
            </a:r>
          </a:p>
          <a:p>
            <a:r>
              <a:rPr lang="en-US" dirty="0" smtClean="0">
                <a:latin typeface="Times New Roman" panose="02020603050405020304" pitchFamily="18" charset="0"/>
                <a:cs typeface="Times New Roman" panose="02020603050405020304" pitchFamily="18" charset="0"/>
              </a:rPr>
              <a:t>Search Algorithms: Uninformed search, Breadth-first search, Depth-first </a:t>
            </a:r>
            <a:r>
              <a:rPr lang="en-US" dirty="0" err="1" smtClean="0">
                <a:latin typeface="Times New Roman" panose="02020603050405020304" pitchFamily="18" charset="0"/>
                <a:cs typeface="Times New Roman" panose="02020603050405020304" pitchFamily="18" charset="0"/>
              </a:rPr>
              <a:t>search,Greedy</a:t>
            </a:r>
            <a:r>
              <a:rPr lang="en-US" dirty="0" smtClean="0">
                <a:latin typeface="Times New Roman" panose="02020603050405020304" pitchFamily="18" charset="0"/>
                <a:cs typeface="Times New Roman" panose="02020603050405020304" pitchFamily="18" charset="0"/>
              </a:rPr>
              <a:t> best first </a:t>
            </a:r>
            <a:r>
              <a:rPr lang="en-US" dirty="0" err="1" smtClean="0">
                <a:latin typeface="Times New Roman" panose="02020603050405020304" pitchFamily="18" charset="0"/>
                <a:cs typeface="Times New Roman" panose="02020603050405020304" pitchFamily="18" charset="0"/>
              </a:rPr>
              <a:t>search,minmax</a:t>
            </a:r>
            <a:r>
              <a:rPr lang="en-US" dirty="0" smtClean="0">
                <a:latin typeface="Times New Roman" panose="02020603050405020304" pitchFamily="18" charset="0"/>
                <a:cs typeface="Times New Roman" panose="02020603050405020304" pitchFamily="18" charset="0"/>
              </a:rPr>
              <a:t> algorithm, Alpha-beta pruning.</a:t>
            </a:r>
          </a:p>
          <a:p>
            <a:r>
              <a:rPr lang="en-US" dirty="0" smtClean="0">
                <a:latin typeface="Times New Roman" panose="02020603050405020304" pitchFamily="18" charset="0"/>
                <a:cs typeface="Times New Roman" panose="02020603050405020304" pitchFamily="18" charset="0"/>
              </a:rPr>
              <a:t>Logic and Inferences: propositional Logic, First order logic</a:t>
            </a:r>
          </a:p>
          <a:p>
            <a:r>
              <a:rPr lang="en-US" dirty="0" smtClean="0">
                <a:latin typeface="Times New Roman" panose="02020603050405020304" pitchFamily="18" charset="0"/>
                <a:cs typeface="Times New Roman" panose="02020603050405020304" pitchFamily="18" charset="0"/>
              </a:rPr>
              <a:t>Classical Planning: State space search.</a:t>
            </a:r>
          </a:p>
          <a:p>
            <a:r>
              <a:rPr lang="en-US" dirty="0" smtClean="0">
                <a:latin typeface="Times New Roman" panose="02020603050405020304" pitchFamily="18" charset="0"/>
                <a:cs typeface="Times New Roman" panose="02020603050405020304" pitchFamily="18" charset="0"/>
              </a:rPr>
              <a:t>Knowledge representation: Acting under </a:t>
            </a:r>
            <a:r>
              <a:rPr lang="en-US" dirty="0" err="1" smtClean="0">
                <a:latin typeface="Times New Roman" panose="02020603050405020304" pitchFamily="18" charset="0"/>
                <a:cs typeface="Times New Roman" panose="02020603050405020304" pitchFamily="18" charset="0"/>
              </a:rPr>
              <a:t>uncertainty,Baye’s</a:t>
            </a:r>
            <a:r>
              <a:rPr lang="en-US" dirty="0" smtClean="0">
                <a:latin typeface="Times New Roman" panose="02020603050405020304" pitchFamily="18" charset="0"/>
                <a:cs typeface="Times New Roman" panose="02020603050405020304" pitchFamily="18" charset="0"/>
              </a:rPr>
              <a:t> rule and its use.</a:t>
            </a:r>
          </a:p>
          <a:p>
            <a:pPr marL="0" indent="0">
              <a:buNone/>
            </a:pPr>
            <a:r>
              <a:rPr lang="en-US" dirty="0"/>
              <a:t>	</a:t>
            </a:r>
            <a:endParaRPr lang="en-IN" dirty="0"/>
          </a:p>
        </p:txBody>
      </p:sp>
    </p:spTree>
    <p:extLst>
      <p:ext uri="{BB962C8B-B14F-4D97-AF65-F5344CB8AC3E}">
        <p14:creationId xmlns:p14="http://schemas.microsoft.com/office/powerpoint/2010/main" val="4171488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690687"/>
            <a:ext cx="7543800" cy="4486275"/>
          </a:xfrm>
          <a:prstGeom prst="rect">
            <a:avLst/>
          </a:prstGeom>
        </p:spPr>
      </p:pic>
    </p:spTree>
    <p:extLst>
      <p:ext uri="{BB962C8B-B14F-4D97-AF65-F5344CB8AC3E}">
        <p14:creationId xmlns:p14="http://schemas.microsoft.com/office/powerpoint/2010/main" val="2690196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Agents</a:t>
            </a:r>
            <a:endParaRPr lang="en-IN" dirty="0"/>
          </a:p>
        </p:txBody>
      </p:sp>
      <p:sp>
        <p:nvSpPr>
          <p:cNvPr id="3" name="Content Placeholder 2"/>
          <p:cNvSpPr>
            <a:spLocks noGrp="1"/>
          </p:cNvSpPr>
          <p:nvPr>
            <p:ph idx="1"/>
          </p:nvPr>
        </p:nvSpPr>
        <p:spPr/>
        <p:txBody>
          <a:bodyPr/>
          <a:lstStyle/>
          <a:p>
            <a:r>
              <a:rPr lang="en-US" dirty="0" smtClean="0"/>
              <a:t>Softbots</a:t>
            </a:r>
          </a:p>
          <a:p>
            <a:r>
              <a:rPr lang="en-US" dirty="0" smtClean="0"/>
              <a:t>Expert Systems- Cardiologists</a:t>
            </a:r>
          </a:p>
          <a:p>
            <a:r>
              <a:rPr lang="en-US" dirty="0" smtClean="0"/>
              <a:t>Autonomous space craft- Mars Rover</a:t>
            </a:r>
          </a:p>
          <a:p>
            <a:r>
              <a:rPr lang="en-US" dirty="0" smtClean="0"/>
              <a:t>Intelligent Building.</a:t>
            </a:r>
            <a:endParaRPr lang="en-IN" dirty="0"/>
          </a:p>
        </p:txBody>
      </p:sp>
    </p:spTree>
    <p:extLst>
      <p:ext uri="{BB962C8B-B14F-4D97-AF65-F5344CB8AC3E}">
        <p14:creationId xmlns:p14="http://schemas.microsoft.com/office/powerpoint/2010/main" val="2059302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1" y="1847849"/>
            <a:ext cx="8388926" cy="4178877"/>
          </a:xfrm>
          <a:prstGeom prst="rect">
            <a:avLst/>
          </a:prstGeom>
        </p:spPr>
      </p:pic>
    </p:spTree>
    <p:extLst>
      <p:ext uri="{BB962C8B-B14F-4D97-AF65-F5344CB8AC3E}">
        <p14:creationId xmlns:p14="http://schemas.microsoft.com/office/powerpoint/2010/main" val="2758680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Agent</a:t>
            </a:r>
            <a:endParaRPr lang="en-IN" dirty="0"/>
          </a:p>
        </p:txBody>
      </p:sp>
      <p:pic>
        <p:nvPicPr>
          <p:cNvPr id="4" name="Content Placeholder 3"/>
          <p:cNvPicPr>
            <a:picLocks noGrp="1" noChangeAspect="1"/>
          </p:cNvPicPr>
          <p:nvPr>
            <p:ph idx="1"/>
          </p:nvPr>
        </p:nvPicPr>
        <p:blipFill>
          <a:blip r:embed="rId2"/>
          <a:stretch>
            <a:fillRect/>
          </a:stretch>
        </p:blipFill>
        <p:spPr>
          <a:xfrm>
            <a:off x="969818" y="2008909"/>
            <a:ext cx="8354291" cy="4253346"/>
          </a:xfrm>
          <a:prstGeom prst="rect">
            <a:avLst/>
          </a:prstGeom>
        </p:spPr>
      </p:pic>
    </p:spTree>
    <p:extLst>
      <p:ext uri="{BB962C8B-B14F-4D97-AF65-F5344CB8AC3E}">
        <p14:creationId xmlns:p14="http://schemas.microsoft.com/office/powerpoint/2010/main" val="3209831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 Agent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76300" y="1825625"/>
            <a:ext cx="7200900" cy="4699866"/>
          </a:xfrm>
          <a:prstGeom prst="rect">
            <a:avLst/>
          </a:prstGeom>
        </p:spPr>
      </p:pic>
    </p:spTree>
    <p:extLst>
      <p:ext uri="{BB962C8B-B14F-4D97-AF65-F5344CB8AC3E}">
        <p14:creationId xmlns:p14="http://schemas.microsoft.com/office/powerpoint/2010/main" val="2528072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Rationality</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28675" y="1825625"/>
            <a:ext cx="7678016" cy="4351338"/>
          </a:xfrm>
          <a:prstGeom prst="rect">
            <a:avLst/>
          </a:prstGeom>
        </p:spPr>
      </p:pic>
    </p:spTree>
    <p:extLst>
      <p:ext uri="{BB962C8B-B14F-4D97-AF65-F5344CB8AC3E}">
        <p14:creationId xmlns:p14="http://schemas.microsoft.com/office/powerpoint/2010/main" val="3696258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Rationality</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1959551"/>
            <a:ext cx="8305800" cy="4067175"/>
          </a:xfrm>
          <a:prstGeom prst="rect">
            <a:avLst/>
          </a:prstGeom>
        </p:spPr>
      </p:pic>
    </p:spTree>
    <p:extLst>
      <p:ext uri="{BB962C8B-B14F-4D97-AF65-F5344CB8AC3E}">
        <p14:creationId xmlns:p14="http://schemas.microsoft.com/office/powerpoint/2010/main" val="715023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Omniscience</a:t>
            </a:r>
            <a:endParaRPr lang="en-IN" dirty="0"/>
          </a:p>
        </p:txBody>
      </p:sp>
      <p:sp>
        <p:nvSpPr>
          <p:cNvPr id="3" name="Content Placeholder 2"/>
          <p:cNvSpPr>
            <a:spLocks noGrp="1"/>
          </p:cNvSpPr>
          <p:nvPr>
            <p:ph idx="1"/>
          </p:nvPr>
        </p:nvSpPr>
        <p:spPr/>
        <p:txBody>
          <a:bodyPr/>
          <a:lstStyle/>
          <a:p>
            <a:r>
              <a:rPr lang="en-US" dirty="0"/>
              <a:t>Omniscience is the state of possessing unlimited knowledge about all things possible. The religious aspects suggest omniscience is an attribute of God</a:t>
            </a:r>
            <a:br>
              <a:rPr lang="en-US" dirty="0"/>
            </a:br>
            <a:r>
              <a:rPr lang="en-US" dirty="0"/>
              <a:t/>
            </a:r>
            <a:br>
              <a:rPr lang="en-US" dirty="0"/>
            </a:br>
            <a:endParaRPr lang="en-US" dirty="0"/>
          </a:p>
          <a:p>
            <a:endParaRPr lang="en-IN" dirty="0"/>
          </a:p>
        </p:txBody>
      </p:sp>
      <p:pic>
        <p:nvPicPr>
          <p:cNvPr id="4" name="Picture 3"/>
          <p:cNvPicPr>
            <a:picLocks noChangeAspect="1"/>
          </p:cNvPicPr>
          <p:nvPr/>
        </p:nvPicPr>
        <p:blipFill>
          <a:blip r:embed="rId2"/>
          <a:stretch>
            <a:fillRect/>
          </a:stretch>
        </p:blipFill>
        <p:spPr>
          <a:xfrm>
            <a:off x="955964" y="3044825"/>
            <a:ext cx="7065818" cy="3267075"/>
          </a:xfrm>
          <a:prstGeom prst="rect">
            <a:avLst/>
          </a:prstGeom>
        </p:spPr>
      </p:pic>
    </p:spTree>
    <p:extLst>
      <p:ext uri="{BB962C8B-B14F-4D97-AF65-F5344CB8AC3E}">
        <p14:creationId xmlns:p14="http://schemas.microsoft.com/office/powerpoint/2010/main" val="360501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 Environment</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199" y="1825625"/>
            <a:ext cx="7155873" cy="3452957"/>
          </a:xfrm>
          <a:prstGeom prst="rect">
            <a:avLst/>
          </a:prstGeom>
        </p:spPr>
      </p:pic>
    </p:spTree>
    <p:extLst>
      <p:ext uri="{BB962C8B-B14F-4D97-AF65-F5344CB8AC3E}">
        <p14:creationId xmlns:p14="http://schemas.microsoft.com/office/powerpoint/2010/main" val="89677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a:t>
            </a:r>
            <a:r>
              <a:rPr lang="en-US" dirty="0" err="1" smtClean="0"/>
              <a:t>Obsevability</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1" y="1825625"/>
            <a:ext cx="7474526" cy="4351338"/>
          </a:xfrm>
          <a:prstGeom prst="rect">
            <a:avLst/>
          </a:prstGeom>
        </p:spPr>
      </p:pic>
    </p:spTree>
    <p:extLst>
      <p:ext uri="{BB962C8B-B14F-4D97-AF65-F5344CB8AC3E}">
        <p14:creationId xmlns:p14="http://schemas.microsoft.com/office/powerpoint/2010/main" val="218964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Book and References</a:t>
            </a:r>
            <a:endParaRPr lang="en-IN" dirty="0"/>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Stuart </a:t>
            </a:r>
            <a:r>
              <a:rPr lang="en-US" dirty="0" err="1" smtClean="0">
                <a:latin typeface="Times New Roman" panose="02020603050405020304" pitchFamily="18" charset="0"/>
                <a:cs typeface="Times New Roman" panose="02020603050405020304" pitchFamily="18" charset="0"/>
              </a:rPr>
              <a:t>Russel,Peter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Norvig</a:t>
            </a:r>
            <a:r>
              <a:rPr lang="en-US" dirty="0" smtClean="0">
                <a:latin typeface="Times New Roman" panose="02020603050405020304" pitchFamily="18" charset="0"/>
                <a:cs typeface="Times New Roman" panose="02020603050405020304" pitchFamily="18" charset="0"/>
              </a:rPr>
              <a:t>. Artificial Intelligence A Modern approach.</a:t>
            </a:r>
          </a:p>
          <a:p>
            <a:r>
              <a:rPr lang="en-US" dirty="0" smtClean="0">
                <a:latin typeface="Times New Roman" panose="02020603050405020304" pitchFamily="18" charset="0"/>
                <a:cs typeface="Times New Roman" panose="02020603050405020304" pitchFamily="18" charset="0"/>
              </a:rPr>
              <a:t>Deepak </a:t>
            </a:r>
            <a:r>
              <a:rPr lang="en-US" dirty="0" err="1" smtClean="0">
                <a:latin typeface="Times New Roman" panose="02020603050405020304" pitchFamily="18" charset="0"/>
                <a:cs typeface="Times New Roman" panose="02020603050405020304" pitchFamily="18" charset="0"/>
              </a:rPr>
              <a:t>Khemani</a:t>
            </a:r>
            <a:r>
              <a:rPr lang="en-US" dirty="0" smtClean="0">
                <a:latin typeface="Times New Roman" panose="02020603050405020304" pitchFamily="18" charset="0"/>
                <a:cs typeface="Times New Roman" panose="02020603050405020304" pitchFamily="18" charset="0"/>
              </a:rPr>
              <a:t>. A first course on Artificial Intelligence.</a:t>
            </a:r>
          </a:p>
          <a:p>
            <a:r>
              <a:rPr lang="en-US" dirty="0" smtClean="0">
                <a:latin typeface="Times New Roman" panose="02020603050405020304" pitchFamily="18" charset="0"/>
                <a:cs typeface="Times New Roman" panose="02020603050405020304" pitchFamily="18" charset="0"/>
              </a:rPr>
              <a:t>Elaine Rich Kevin Knight: Artificial Intelligence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3828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Environment:Determinism</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25236" y="1825625"/>
            <a:ext cx="8548255" cy="4866120"/>
          </a:xfrm>
          <a:prstGeom prst="rect">
            <a:avLst/>
          </a:prstGeom>
        </p:spPr>
      </p:pic>
    </p:spTree>
    <p:extLst>
      <p:ext uri="{BB962C8B-B14F-4D97-AF65-F5344CB8AC3E}">
        <p14:creationId xmlns:p14="http://schemas.microsoft.com/office/powerpoint/2010/main" val="2245727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42109" y="365125"/>
            <a:ext cx="9919855" cy="5811838"/>
          </a:xfrm>
          <a:prstGeom prst="rect">
            <a:avLst/>
          </a:prstGeom>
        </p:spPr>
      </p:pic>
    </p:spTree>
    <p:extLst>
      <p:ext uri="{BB962C8B-B14F-4D97-AF65-F5344CB8AC3E}">
        <p14:creationId xmlns:p14="http://schemas.microsoft.com/office/powerpoint/2010/main" val="3093234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t>
            </a:r>
            <a:endParaRPr lang="en-IN" dirty="0"/>
          </a:p>
        </p:txBody>
      </p:sp>
      <p:pic>
        <p:nvPicPr>
          <p:cNvPr id="4" name="Content Placeholder 3"/>
          <p:cNvPicPr>
            <a:picLocks noGrp="1" noChangeAspect="1"/>
          </p:cNvPicPr>
          <p:nvPr>
            <p:ph idx="1"/>
          </p:nvPr>
        </p:nvPicPr>
        <p:blipFill>
          <a:blip r:embed="rId2"/>
          <a:stretch>
            <a:fillRect/>
          </a:stretch>
        </p:blipFill>
        <p:spPr>
          <a:xfrm>
            <a:off x="1163781" y="1219199"/>
            <a:ext cx="9379527" cy="4807527"/>
          </a:xfrm>
          <a:prstGeom prst="rect">
            <a:avLst/>
          </a:prstGeom>
        </p:spPr>
      </p:pic>
    </p:spTree>
    <p:extLst>
      <p:ext uri="{BB962C8B-B14F-4D97-AF65-F5344CB8AC3E}">
        <p14:creationId xmlns:p14="http://schemas.microsoft.com/office/powerpoint/2010/main" val="167618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6"/>
            <a:ext cx="10515600" cy="1325563"/>
          </a:xfrm>
        </p:spPr>
        <p:txBody>
          <a:bodyPr/>
          <a:lstStyle/>
          <a:p>
            <a:r>
              <a:rPr lang="en-US" dirty="0" err="1" smtClean="0"/>
              <a:t>Environment:Continuity</a:t>
            </a:r>
            <a:endParaRPr lang="en-IN" dirty="0"/>
          </a:p>
        </p:txBody>
      </p:sp>
      <p:sp>
        <p:nvSpPr>
          <p:cNvPr id="3" name="Content Placeholder 2"/>
          <p:cNvSpPr>
            <a:spLocks noGrp="1"/>
          </p:cNvSpPr>
          <p:nvPr>
            <p:ph idx="1"/>
          </p:nvPr>
        </p:nvSpPr>
        <p:spPr>
          <a:xfrm>
            <a:off x="713509" y="1389783"/>
            <a:ext cx="10515600" cy="4351338"/>
          </a:xfrm>
        </p:spPr>
        <p:txBody>
          <a:bodyPr/>
          <a:lstStyle/>
          <a:p>
            <a:r>
              <a:rPr lang="en-US" dirty="0"/>
              <a:t>  Discrete = time moves in fixed steps, usually with one measurement per step (and perhaps one action, but could be no action). E.g. a game of chess </a:t>
            </a:r>
            <a:br>
              <a:rPr lang="en-US" dirty="0"/>
            </a:br>
            <a:endParaRPr lang="en-US" dirty="0" smtClean="0"/>
          </a:p>
          <a:p>
            <a:r>
              <a:rPr lang="en-US" dirty="0"/>
              <a:t>  Continuous = Signals constantly coming into sensors, actions continually changing. E.g. driving a car</a:t>
            </a:r>
            <a:endParaRPr lang="en-IN" dirty="0"/>
          </a:p>
        </p:txBody>
      </p:sp>
      <p:pic>
        <p:nvPicPr>
          <p:cNvPr id="4" name="Picture 3"/>
          <p:cNvPicPr>
            <a:picLocks noChangeAspect="1"/>
          </p:cNvPicPr>
          <p:nvPr/>
        </p:nvPicPr>
        <p:blipFill>
          <a:blip r:embed="rId2"/>
          <a:stretch>
            <a:fillRect/>
          </a:stretch>
        </p:blipFill>
        <p:spPr>
          <a:xfrm>
            <a:off x="1025235" y="3848389"/>
            <a:ext cx="7938655" cy="2552411"/>
          </a:xfrm>
          <a:prstGeom prst="rect">
            <a:avLst/>
          </a:prstGeom>
        </p:spPr>
      </p:pic>
    </p:spTree>
    <p:extLst>
      <p:ext uri="{BB962C8B-B14F-4D97-AF65-F5344CB8AC3E}">
        <p14:creationId xmlns:p14="http://schemas.microsoft.com/office/powerpoint/2010/main" val="60439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 Other Agents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39091" y="1828799"/>
            <a:ext cx="7676284" cy="4348163"/>
          </a:xfrm>
          <a:prstGeom prst="rect">
            <a:avLst/>
          </a:prstGeom>
        </p:spPr>
      </p:pic>
    </p:spTree>
    <p:extLst>
      <p:ext uri="{BB962C8B-B14F-4D97-AF65-F5344CB8AC3E}">
        <p14:creationId xmlns:p14="http://schemas.microsoft.com/office/powerpoint/2010/main" val="3122438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Agents</a:t>
            </a:r>
            <a:br>
              <a:rPr lang="en-IN" b="1" dirty="0"/>
            </a:br>
            <a:endParaRPr lang="en-IN" dirty="0"/>
          </a:p>
        </p:txBody>
      </p:sp>
      <p:sp>
        <p:nvSpPr>
          <p:cNvPr id="4" name="Rectangle 1"/>
          <p:cNvSpPr>
            <a:spLocks noGrp="1" noChangeArrowheads="1"/>
          </p:cNvSpPr>
          <p:nvPr>
            <p:ph idx="1"/>
          </p:nvPr>
        </p:nvSpPr>
        <p:spPr bwMode="auto">
          <a:xfrm>
            <a:off x="838200" y="2123857"/>
            <a:ext cx="89154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Simple Reflex Agents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Model-Based Reflex Agents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Goal-Based Agents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Utility-Based Agents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Learning Agent </a:t>
            </a:r>
          </a:p>
        </p:txBody>
      </p:sp>
    </p:spTree>
    <p:extLst>
      <p:ext uri="{BB962C8B-B14F-4D97-AF65-F5344CB8AC3E}">
        <p14:creationId xmlns:p14="http://schemas.microsoft.com/office/powerpoint/2010/main" val="2831041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Simple reflex agents</a:t>
            </a:r>
            <a:br>
              <a:rPr lang="en-IN" b="1" dirty="0"/>
            </a:br>
            <a:endParaRPr lang="en-IN" dirty="0"/>
          </a:p>
        </p:txBody>
      </p:sp>
      <p:sp>
        <p:nvSpPr>
          <p:cNvPr id="3" name="Content Placeholder 2"/>
          <p:cNvSpPr>
            <a:spLocks noGrp="1"/>
          </p:cNvSpPr>
          <p:nvPr>
            <p:ph idx="1"/>
          </p:nvPr>
        </p:nvSpPr>
        <p:spPr/>
        <p:txBody>
          <a:bodyPr/>
          <a:lstStyle/>
          <a:p>
            <a:r>
              <a:rPr lang="en-US" dirty="0"/>
              <a:t>act only on the basis of the </a:t>
            </a:r>
            <a:r>
              <a:rPr lang="en-US" b="1" dirty="0"/>
              <a:t>current </a:t>
            </a:r>
            <a:r>
              <a:rPr lang="en-US" b="1" dirty="0" smtClean="0"/>
              <a:t>percept.</a:t>
            </a:r>
          </a:p>
          <a:p>
            <a:r>
              <a:rPr lang="en-US" dirty="0"/>
              <a:t>The agent function is based on the </a:t>
            </a:r>
            <a:r>
              <a:rPr lang="en-US" b="1" dirty="0"/>
              <a:t>condition-action rule</a:t>
            </a:r>
            <a:r>
              <a:rPr lang="en-US" dirty="0"/>
              <a:t>. A condition-action rule is a rule that maps a state </a:t>
            </a:r>
            <a:r>
              <a:rPr lang="en-US" dirty="0" err="1"/>
              <a:t>i.e</a:t>
            </a:r>
            <a:r>
              <a:rPr lang="en-US" dirty="0"/>
              <a:t>, condition to an action</a:t>
            </a:r>
            <a:r>
              <a:rPr lang="en-US" dirty="0" smtClean="0"/>
              <a:t>.</a:t>
            </a:r>
          </a:p>
          <a:p>
            <a:r>
              <a:rPr lang="en-US" dirty="0"/>
              <a:t>If the condition is true, then the action is taken, else </a:t>
            </a:r>
            <a:r>
              <a:rPr lang="en-US" dirty="0" smtClean="0"/>
              <a:t>not</a:t>
            </a:r>
          </a:p>
          <a:p>
            <a:r>
              <a:rPr lang="en-US" dirty="0"/>
              <a:t>This agent function only succeeds when the environment is fully </a:t>
            </a:r>
            <a:r>
              <a:rPr lang="en-US" dirty="0" smtClean="0"/>
              <a:t>observable.</a:t>
            </a:r>
          </a:p>
          <a:p>
            <a:endParaRPr lang="en-IN" dirty="0"/>
          </a:p>
        </p:txBody>
      </p:sp>
    </p:spTree>
    <p:extLst>
      <p:ext uri="{BB962C8B-B14F-4D97-AF65-F5344CB8AC3E}">
        <p14:creationId xmlns:p14="http://schemas.microsoft.com/office/powerpoint/2010/main" val="34726971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reflex agents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2" y="1302328"/>
            <a:ext cx="10286998" cy="5278582"/>
          </a:xfrm>
        </p:spPr>
      </p:pic>
    </p:spTree>
    <p:extLst>
      <p:ext uri="{BB962C8B-B14F-4D97-AF65-F5344CB8AC3E}">
        <p14:creationId xmlns:p14="http://schemas.microsoft.com/office/powerpoint/2010/main" val="40938016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Model-based reflex agents</a:t>
            </a:r>
            <a:br>
              <a:rPr lang="en-IN" b="1" dirty="0"/>
            </a:br>
            <a:endParaRPr lang="en-IN" dirty="0"/>
          </a:p>
        </p:txBody>
      </p:sp>
      <p:sp>
        <p:nvSpPr>
          <p:cNvPr id="3" name="Content Placeholder 2"/>
          <p:cNvSpPr>
            <a:spLocks noGrp="1"/>
          </p:cNvSpPr>
          <p:nvPr>
            <p:ph idx="1"/>
          </p:nvPr>
        </p:nvSpPr>
        <p:spPr/>
        <p:txBody>
          <a:bodyPr/>
          <a:lstStyle/>
          <a:p>
            <a:r>
              <a:rPr lang="en-US" dirty="0"/>
              <a:t>A model-based agent can handle </a:t>
            </a:r>
            <a:r>
              <a:rPr lang="en-US" b="1" dirty="0"/>
              <a:t>partially observable </a:t>
            </a:r>
            <a:r>
              <a:rPr lang="en-US" b="1" dirty="0" smtClean="0"/>
              <a:t>environments.</a:t>
            </a:r>
          </a:p>
          <a:p>
            <a:r>
              <a:rPr lang="en-US" dirty="0"/>
              <a:t>The agent has to keep track of the </a:t>
            </a:r>
            <a:r>
              <a:rPr lang="en-US" b="1" dirty="0"/>
              <a:t>internal state</a:t>
            </a:r>
            <a:r>
              <a:rPr lang="en-US" dirty="0"/>
              <a:t> which is adjusted by each percept and that depends on the percept history</a:t>
            </a:r>
            <a:r>
              <a:rPr lang="en-US" dirty="0" smtClean="0"/>
              <a:t>.</a:t>
            </a:r>
          </a:p>
          <a:p>
            <a:pPr marL="0" indent="0">
              <a:buNone/>
            </a:pPr>
            <a:endParaRPr lang="en-IN" dirty="0"/>
          </a:p>
        </p:txBody>
      </p:sp>
    </p:spTree>
    <p:extLst>
      <p:ext uri="{BB962C8B-B14F-4D97-AF65-F5344CB8AC3E}">
        <p14:creationId xmlns:p14="http://schemas.microsoft.com/office/powerpoint/2010/main" val="426376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Model-based reflex agents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509" y="1690689"/>
            <a:ext cx="9504218" cy="4530002"/>
          </a:xfrm>
        </p:spPr>
      </p:pic>
    </p:spTree>
    <p:extLst>
      <p:ext uri="{BB962C8B-B14F-4D97-AF65-F5344CB8AC3E}">
        <p14:creationId xmlns:p14="http://schemas.microsoft.com/office/powerpoint/2010/main" val="2947567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1440" y="365125"/>
            <a:ext cx="11991704" cy="6492875"/>
          </a:xfrm>
          <a:prstGeom prst="rect">
            <a:avLst/>
          </a:prstGeom>
        </p:spPr>
      </p:pic>
    </p:spTree>
    <p:extLst>
      <p:ext uri="{BB962C8B-B14F-4D97-AF65-F5344CB8AC3E}">
        <p14:creationId xmlns:p14="http://schemas.microsoft.com/office/powerpoint/2010/main" val="11647739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Goal-based agents</a:t>
            </a:r>
            <a:br>
              <a:rPr lang="en-IN" b="1" dirty="0"/>
            </a:br>
            <a:endParaRPr lang="en-IN" dirty="0"/>
          </a:p>
        </p:txBody>
      </p:sp>
      <p:sp>
        <p:nvSpPr>
          <p:cNvPr id="3" name="Content Placeholder 2"/>
          <p:cNvSpPr>
            <a:spLocks noGrp="1"/>
          </p:cNvSpPr>
          <p:nvPr>
            <p:ph idx="1"/>
          </p:nvPr>
        </p:nvSpPr>
        <p:spPr/>
        <p:txBody>
          <a:bodyPr/>
          <a:lstStyle/>
          <a:p>
            <a:r>
              <a:rPr lang="en-US" dirty="0"/>
              <a:t>These kinds of agents take decisions based on how far they are currently from their </a:t>
            </a:r>
            <a:r>
              <a:rPr lang="en-US" b="1" dirty="0" smtClean="0"/>
              <a:t>goal.</a:t>
            </a:r>
          </a:p>
          <a:p>
            <a:r>
              <a:rPr lang="en-US" dirty="0"/>
              <a:t>Their every action is intended to reduce its distance from the </a:t>
            </a:r>
            <a:r>
              <a:rPr lang="en-US" dirty="0" smtClean="0"/>
              <a:t>goal.</a:t>
            </a:r>
          </a:p>
          <a:p>
            <a:r>
              <a:rPr lang="en-US" dirty="0"/>
              <a:t>This allows the agent a way to choose among multiple possibilities, selecting the one which reaches a goal state</a:t>
            </a:r>
            <a:r>
              <a:rPr lang="en-US" dirty="0" smtClean="0"/>
              <a:t>.</a:t>
            </a:r>
          </a:p>
          <a:p>
            <a:endParaRPr lang="en-IN" dirty="0"/>
          </a:p>
        </p:txBody>
      </p:sp>
    </p:spTree>
    <p:extLst>
      <p:ext uri="{BB962C8B-B14F-4D97-AF65-F5344CB8AC3E}">
        <p14:creationId xmlns:p14="http://schemas.microsoft.com/office/powerpoint/2010/main" val="2463928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Goal-based agents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16182"/>
            <a:ext cx="10633364" cy="5209309"/>
          </a:xfrm>
        </p:spPr>
      </p:pic>
    </p:spTree>
    <p:extLst>
      <p:ext uri="{BB962C8B-B14F-4D97-AF65-F5344CB8AC3E}">
        <p14:creationId xmlns:p14="http://schemas.microsoft.com/office/powerpoint/2010/main" val="29723230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Utility-based agents</a:t>
            </a:r>
            <a:br>
              <a:rPr lang="en-IN" b="1" dirty="0"/>
            </a:br>
            <a:endParaRPr lang="en-IN" dirty="0"/>
          </a:p>
        </p:txBody>
      </p:sp>
      <p:sp>
        <p:nvSpPr>
          <p:cNvPr id="3" name="Content Placeholder 2"/>
          <p:cNvSpPr>
            <a:spLocks noGrp="1"/>
          </p:cNvSpPr>
          <p:nvPr>
            <p:ph idx="1"/>
          </p:nvPr>
        </p:nvSpPr>
        <p:spPr/>
        <p:txBody>
          <a:bodyPr/>
          <a:lstStyle/>
          <a:p>
            <a:r>
              <a:rPr lang="en-US" dirty="0"/>
              <a:t>When there are multiple possible alternatives, then to decide which one is best, utility-based agents are used</a:t>
            </a:r>
            <a:r>
              <a:rPr lang="en-US" dirty="0" smtClean="0"/>
              <a:t>..</a:t>
            </a:r>
          </a:p>
          <a:p>
            <a:r>
              <a:rPr lang="en-US" dirty="0"/>
              <a:t>They choose actions based on a </a:t>
            </a:r>
            <a:r>
              <a:rPr lang="en-US" b="1" dirty="0"/>
              <a:t>preference (utility)</a:t>
            </a:r>
            <a:r>
              <a:rPr lang="en-US" dirty="0"/>
              <a:t> for each </a:t>
            </a:r>
            <a:r>
              <a:rPr lang="en-US" dirty="0" smtClean="0"/>
              <a:t>state.</a:t>
            </a:r>
          </a:p>
          <a:p>
            <a:r>
              <a:rPr lang="en-US" dirty="0"/>
              <a:t>Sometimes achieving the desired goal is not enough. We may look for a quicker, safer, cheaper trip to reach a </a:t>
            </a:r>
            <a:r>
              <a:rPr lang="en-US" dirty="0" smtClean="0"/>
              <a:t>destination.</a:t>
            </a:r>
          </a:p>
          <a:p>
            <a:r>
              <a:rPr lang="en-US" dirty="0"/>
              <a:t>Agent happiness should be taken into </a:t>
            </a:r>
            <a:r>
              <a:rPr lang="en-US" dirty="0" smtClean="0"/>
              <a:t>consideration.</a:t>
            </a:r>
          </a:p>
          <a:p>
            <a:r>
              <a:rPr lang="en-US" dirty="0"/>
              <a:t>Utility describes how </a:t>
            </a:r>
            <a:r>
              <a:rPr lang="en-US" b="1" dirty="0"/>
              <a:t>“happy”</a:t>
            </a:r>
            <a:r>
              <a:rPr lang="en-US" dirty="0"/>
              <a:t> the agent is. Because of the uncertainty in the world, a utility agent chooses the action that maximizes the expected </a:t>
            </a:r>
            <a:r>
              <a:rPr lang="en-US" dirty="0" smtClean="0"/>
              <a:t>utility.</a:t>
            </a:r>
            <a:endParaRPr lang="en-IN" dirty="0"/>
          </a:p>
        </p:txBody>
      </p:sp>
    </p:spTree>
    <p:extLst>
      <p:ext uri="{BB962C8B-B14F-4D97-AF65-F5344CB8AC3E}">
        <p14:creationId xmlns:p14="http://schemas.microsoft.com/office/powerpoint/2010/main" val="5661465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Utility-based agents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46910"/>
            <a:ext cx="10889673" cy="5417126"/>
          </a:xfrm>
        </p:spPr>
      </p:pic>
    </p:spTree>
    <p:extLst>
      <p:ext uri="{BB962C8B-B14F-4D97-AF65-F5344CB8AC3E}">
        <p14:creationId xmlns:p14="http://schemas.microsoft.com/office/powerpoint/2010/main" val="20564253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Learning Agent :</a:t>
            </a:r>
            <a:br>
              <a:rPr lang="en-IN" b="1" dirty="0"/>
            </a:br>
            <a:endParaRPr lang="en-IN" dirty="0"/>
          </a:p>
        </p:txBody>
      </p:sp>
      <p:sp>
        <p:nvSpPr>
          <p:cNvPr id="3" name="Content Placeholder 2"/>
          <p:cNvSpPr>
            <a:spLocks noGrp="1"/>
          </p:cNvSpPr>
          <p:nvPr>
            <p:ph idx="1"/>
          </p:nvPr>
        </p:nvSpPr>
        <p:spPr>
          <a:xfrm>
            <a:off x="838200" y="1052944"/>
            <a:ext cx="10515600" cy="5555673"/>
          </a:xfrm>
        </p:spPr>
        <p:txBody>
          <a:bodyPr>
            <a:normAutofit lnSpcReduction="10000"/>
          </a:bodyPr>
          <a:lstStyle/>
          <a:p>
            <a:r>
              <a:rPr lang="en-US" dirty="0"/>
              <a:t>A learning agent in AI is the type of agent that can learn from its past experiences or it has learning capabilities. It starts to act with basic knowledge and then is able to act and adapt automatically through learning. </a:t>
            </a:r>
            <a:br>
              <a:rPr lang="en-US" dirty="0"/>
            </a:br>
            <a:r>
              <a:rPr lang="en-US" dirty="0"/>
              <a:t>A learning agent has mainly four conceptual components, which are: </a:t>
            </a:r>
          </a:p>
          <a:p>
            <a:r>
              <a:rPr lang="en-US" b="1" dirty="0"/>
              <a:t>Learning element:</a:t>
            </a:r>
            <a:r>
              <a:rPr lang="en-US" dirty="0"/>
              <a:t> It is responsible for making improvements by learning from the environment</a:t>
            </a:r>
          </a:p>
          <a:p>
            <a:r>
              <a:rPr lang="en-US" b="1" dirty="0"/>
              <a:t>Critic: </a:t>
            </a:r>
            <a:r>
              <a:rPr lang="en-US" dirty="0"/>
              <a:t>The learning element takes feedback from critics which describes how well the agent is doing with respect to a fixed performance standard.</a:t>
            </a:r>
          </a:p>
          <a:p>
            <a:r>
              <a:rPr lang="en-US" b="1" dirty="0"/>
              <a:t>Performance element:</a:t>
            </a:r>
            <a:r>
              <a:rPr lang="en-US" dirty="0"/>
              <a:t> It is responsible for selecting external action</a:t>
            </a:r>
          </a:p>
          <a:p>
            <a:r>
              <a:rPr lang="en-US" b="1" dirty="0"/>
              <a:t>Problem Generator:</a:t>
            </a:r>
            <a:r>
              <a:rPr lang="en-US" dirty="0"/>
              <a:t> This component is responsible for suggesting actions that will lead to new and informative experiences.</a:t>
            </a:r>
          </a:p>
          <a:p>
            <a:endParaRPr lang="en-IN" dirty="0"/>
          </a:p>
        </p:txBody>
      </p:sp>
    </p:spTree>
    <p:extLst>
      <p:ext uri="{BB962C8B-B14F-4D97-AF65-F5344CB8AC3E}">
        <p14:creationId xmlns:p14="http://schemas.microsoft.com/office/powerpoint/2010/main" val="37754898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182" y="235527"/>
            <a:ext cx="10529454" cy="6386945"/>
          </a:xfrm>
        </p:spPr>
      </p:pic>
    </p:spTree>
    <p:extLst>
      <p:ext uri="{BB962C8B-B14F-4D97-AF65-F5344CB8AC3E}">
        <p14:creationId xmlns:p14="http://schemas.microsoft.com/office/powerpoint/2010/main" val="1245353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65126"/>
            <a:ext cx="10515600" cy="6132656"/>
          </a:xfrm>
          <a:prstGeom prst="rect">
            <a:avLst/>
          </a:prstGeom>
        </p:spPr>
      </p:pic>
    </p:spTree>
    <p:extLst>
      <p:ext uri="{BB962C8B-B14F-4D97-AF65-F5344CB8AC3E}">
        <p14:creationId xmlns:p14="http://schemas.microsoft.com/office/powerpoint/2010/main" val="211657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83673" y="512618"/>
            <a:ext cx="9809018" cy="5664345"/>
          </a:xfrm>
          <a:prstGeom prst="rect">
            <a:avLst/>
          </a:prstGeom>
        </p:spPr>
      </p:pic>
    </p:spTree>
    <p:extLst>
      <p:ext uri="{BB962C8B-B14F-4D97-AF65-F5344CB8AC3E}">
        <p14:creationId xmlns:p14="http://schemas.microsoft.com/office/powerpoint/2010/main" val="2793710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365125"/>
            <a:ext cx="10515600" cy="5910984"/>
          </a:xfrm>
          <a:prstGeom prst="rect">
            <a:avLst/>
          </a:prstGeom>
        </p:spPr>
      </p:pic>
    </p:spTree>
    <p:extLst>
      <p:ext uri="{BB962C8B-B14F-4D97-AF65-F5344CB8AC3E}">
        <p14:creationId xmlns:p14="http://schemas.microsoft.com/office/powerpoint/2010/main" val="2946880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PEAS description of the “online shopping agent”</a:t>
            </a:r>
            <a:br>
              <a:rPr lang="en-US" b="1" dirty="0"/>
            </a:br>
            <a:endParaRPr lang="en-IN" dirty="0"/>
          </a:p>
        </p:txBody>
      </p:sp>
      <p:sp>
        <p:nvSpPr>
          <p:cNvPr id="3" name="Content Placeholder 2"/>
          <p:cNvSpPr>
            <a:spLocks noGrp="1"/>
          </p:cNvSpPr>
          <p:nvPr>
            <p:ph idx="1"/>
          </p:nvPr>
        </p:nvSpPr>
        <p:spPr/>
        <p:txBody>
          <a:bodyPr/>
          <a:lstStyle/>
          <a:p>
            <a:r>
              <a:rPr lang="en-US" b="1" dirty="0"/>
              <a:t>Performance measures:</a:t>
            </a:r>
            <a:endParaRPr lang="en-US" dirty="0"/>
          </a:p>
          <a:p>
            <a:r>
              <a:rPr lang="en-US" dirty="0"/>
              <a:t>Price of the book</a:t>
            </a:r>
          </a:p>
          <a:p>
            <a:r>
              <a:rPr lang="en-US" dirty="0"/>
              <a:t>Author of the book</a:t>
            </a:r>
          </a:p>
          <a:p>
            <a:r>
              <a:rPr lang="en-US" dirty="0"/>
              <a:t>Quality of the book</a:t>
            </a:r>
          </a:p>
          <a:p>
            <a:r>
              <a:rPr lang="en-US" dirty="0"/>
              <a:t>Book reviews on google.</a:t>
            </a:r>
          </a:p>
          <a:p>
            <a:r>
              <a:rPr lang="en-US" dirty="0"/>
              <a:t>Obtain interested/desired books.</a:t>
            </a:r>
          </a:p>
          <a:p>
            <a:r>
              <a:rPr lang="en-US" dirty="0"/>
              <a:t>Cost </a:t>
            </a:r>
            <a:r>
              <a:rPr lang="en-US" dirty="0" err="1"/>
              <a:t>minimisation</a:t>
            </a:r>
            <a:endParaRPr lang="en-US" dirty="0"/>
          </a:p>
          <a:p>
            <a:pPr marL="0" indent="0">
              <a:buNone/>
            </a:pPr>
            <a:endParaRPr lang="en-IN" dirty="0"/>
          </a:p>
        </p:txBody>
      </p:sp>
    </p:spTree>
    <p:extLst>
      <p:ext uri="{BB962C8B-B14F-4D97-AF65-F5344CB8AC3E}">
        <p14:creationId xmlns:p14="http://schemas.microsoft.com/office/powerpoint/2010/main" val="1097985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61925" y="457200"/>
            <a:ext cx="11868150" cy="6400800"/>
          </a:xfrm>
          <a:prstGeom prst="rect">
            <a:avLst/>
          </a:prstGeom>
        </p:spPr>
      </p:pic>
    </p:spTree>
    <p:extLst>
      <p:ext uri="{BB962C8B-B14F-4D97-AF65-F5344CB8AC3E}">
        <p14:creationId xmlns:p14="http://schemas.microsoft.com/office/powerpoint/2010/main" val="25812285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5636"/>
            <a:ext cx="10515600" cy="5761327"/>
          </a:xfrm>
        </p:spPr>
        <p:txBody>
          <a:bodyPr>
            <a:normAutofit fontScale="92500" lnSpcReduction="10000"/>
          </a:bodyPr>
          <a:lstStyle/>
          <a:p>
            <a:r>
              <a:rPr lang="en-IN" b="1" dirty="0"/>
              <a:t>Environment:</a:t>
            </a:r>
            <a:endParaRPr lang="en-IN" dirty="0"/>
          </a:p>
          <a:p>
            <a:r>
              <a:rPr lang="en-IN" dirty="0"/>
              <a:t>Internet websites.</a:t>
            </a:r>
          </a:p>
          <a:p>
            <a:r>
              <a:rPr lang="en-IN" dirty="0"/>
              <a:t>Web pages of particular website</a:t>
            </a:r>
          </a:p>
          <a:p>
            <a:r>
              <a:rPr lang="en-IN" dirty="0"/>
              <a:t>Vendors/Sellers</a:t>
            </a:r>
          </a:p>
          <a:p>
            <a:r>
              <a:rPr lang="en-IN" dirty="0"/>
              <a:t>Shippers</a:t>
            </a:r>
          </a:p>
          <a:p>
            <a:r>
              <a:rPr lang="en-US" b="1" dirty="0"/>
              <a:t>Actuators:</a:t>
            </a:r>
            <a:endParaRPr lang="en-US" dirty="0"/>
          </a:p>
          <a:p>
            <a:r>
              <a:rPr lang="en-US" dirty="0"/>
              <a:t>Filling the forms.</a:t>
            </a:r>
          </a:p>
          <a:p>
            <a:r>
              <a:rPr lang="en-US" dirty="0"/>
              <a:t>Display to the user</a:t>
            </a:r>
          </a:p>
          <a:p>
            <a:r>
              <a:rPr lang="en-US" dirty="0"/>
              <a:t>Follow </a:t>
            </a:r>
            <a:r>
              <a:rPr lang="en-US" dirty="0" err="1"/>
              <a:t>url</a:t>
            </a:r>
            <a:endParaRPr lang="en-US" dirty="0"/>
          </a:p>
          <a:p>
            <a:r>
              <a:rPr lang="en-US" b="1" dirty="0"/>
              <a:t>Sensors:</a:t>
            </a:r>
            <a:endParaRPr lang="en-US" dirty="0"/>
          </a:p>
          <a:p>
            <a:r>
              <a:rPr lang="en-US" dirty="0"/>
              <a:t>Keyboard entry</a:t>
            </a:r>
          </a:p>
          <a:p>
            <a:r>
              <a:rPr lang="en-US" dirty="0"/>
              <a:t>Browser used to find web pages</a:t>
            </a:r>
          </a:p>
          <a:p>
            <a:r>
              <a:rPr lang="en-US" dirty="0"/>
              <a:t>HTML</a:t>
            </a:r>
          </a:p>
          <a:p>
            <a:pPr marL="0" indent="0">
              <a:buNone/>
            </a:pPr>
            <a:endParaRPr lang="en-IN" dirty="0"/>
          </a:p>
        </p:txBody>
      </p:sp>
    </p:spTree>
    <p:extLst>
      <p:ext uri="{BB962C8B-B14F-4D97-AF65-F5344CB8AC3E}">
        <p14:creationId xmlns:p14="http://schemas.microsoft.com/office/powerpoint/2010/main" val="320358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55964" y="365125"/>
            <a:ext cx="10397835" cy="6035675"/>
          </a:xfrm>
          <a:prstGeom prst="rect">
            <a:avLst/>
          </a:prstGeom>
        </p:spPr>
      </p:pic>
    </p:spTree>
    <p:extLst>
      <p:ext uri="{BB962C8B-B14F-4D97-AF65-F5344CB8AC3E}">
        <p14:creationId xmlns:p14="http://schemas.microsoft.com/office/powerpoint/2010/main" val="361424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69818" y="365125"/>
            <a:ext cx="10383981" cy="5811837"/>
          </a:xfrm>
          <a:prstGeom prst="rect">
            <a:avLst/>
          </a:prstGeom>
        </p:spPr>
      </p:pic>
    </p:spTree>
    <p:extLst>
      <p:ext uri="{BB962C8B-B14F-4D97-AF65-F5344CB8AC3E}">
        <p14:creationId xmlns:p14="http://schemas.microsoft.com/office/powerpoint/2010/main" val="1041039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 Agent</a:t>
            </a:r>
            <a:endParaRPr lang="en-IN" dirty="0"/>
          </a:p>
        </p:txBody>
      </p:sp>
      <p:sp>
        <p:nvSpPr>
          <p:cNvPr id="3" name="Content Placeholder 2"/>
          <p:cNvSpPr>
            <a:spLocks noGrp="1"/>
          </p:cNvSpPr>
          <p:nvPr>
            <p:ph idx="1"/>
          </p:nvPr>
        </p:nvSpPr>
        <p:spPr/>
        <p:txBody>
          <a:bodyPr/>
          <a:lstStyle/>
          <a:p>
            <a:r>
              <a:rPr lang="en-US" dirty="0"/>
              <a:t>A rational agent is an agent which has clear preference, models uncertainty, and acts in a way to maximize its performance measure with all possible actions.</a:t>
            </a:r>
          </a:p>
          <a:p>
            <a:r>
              <a:rPr lang="en-US" dirty="0"/>
              <a:t>A rational agent is said to perform the right things. AI is about creating rational agents to use for game theory and decision theory for various real-world scenarios</a:t>
            </a:r>
          </a:p>
          <a:p>
            <a:endParaRPr lang="en-IN" dirty="0"/>
          </a:p>
        </p:txBody>
      </p:sp>
    </p:spTree>
    <p:extLst>
      <p:ext uri="{BB962C8B-B14F-4D97-AF65-F5344CB8AC3E}">
        <p14:creationId xmlns:p14="http://schemas.microsoft.com/office/powerpoint/2010/main" val="2537426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 Program and Agent function</a:t>
            </a:r>
            <a:endParaRPr lang="en-IN" dirty="0"/>
          </a:p>
        </p:txBody>
      </p:sp>
      <p:sp>
        <p:nvSpPr>
          <p:cNvPr id="3" name="Content Placeholder 2"/>
          <p:cNvSpPr>
            <a:spLocks noGrp="1"/>
          </p:cNvSpPr>
          <p:nvPr>
            <p:ph idx="1"/>
          </p:nvPr>
        </p:nvSpPr>
        <p:spPr/>
        <p:txBody>
          <a:bodyPr/>
          <a:lstStyle/>
          <a:p>
            <a:r>
              <a:rPr lang="en-US" dirty="0"/>
              <a:t>The job of AI is to design an agent program that implements the agent </a:t>
            </a:r>
            <a:r>
              <a:rPr lang="en-US" dirty="0" smtClean="0"/>
              <a:t>function.</a:t>
            </a:r>
          </a:p>
          <a:p>
            <a:r>
              <a:rPr lang="en-US" dirty="0"/>
              <a:t>The agent function, notionally speaking, </a:t>
            </a:r>
            <a:r>
              <a:rPr lang="en-US" b="1" dirty="0"/>
              <a:t>takes as input the entire percept sequence up to that point, whereas the agent program takes the current percept only</a:t>
            </a:r>
            <a:r>
              <a:rPr lang="en-US" dirty="0" smtClean="0"/>
              <a:t>.</a:t>
            </a:r>
          </a:p>
          <a:p>
            <a:r>
              <a:rPr lang="en-US" dirty="0"/>
              <a:t>When a agent function is implemented then, by which it gets implemented is known as agent program</a:t>
            </a:r>
            <a:endParaRPr lang="en-IN" dirty="0"/>
          </a:p>
        </p:txBody>
      </p:sp>
    </p:spTree>
    <p:extLst>
      <p:ext uri="{BB962C8B-B14F-4D97-AF65-F5344CB8AC3E}">
        <p14:creationId xmlns:p14="http://schemas.microsoft.com/office/powerpoint/2010/main" val="278621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0891"/>
            <a:ext cx="10515600" cy="5576072"/>
          </a:xfrm>
        </p:spPr>
        <p:txBody>
          <a:bodyPr>
            <a:normAutofit/>
          </a:bodyPr>
          <a:lstStyle/>
          <a:p>
            <a:r>
              <a:rPr lang="en-US" sz="4000" dirty="0" smtClean="0">
                <a:latin typeface="Times New Roman" panose="02020603050405020304" pitchFamily="18" charset="0"/>
                <a:cs typeface="Times New Roman" panose="02020603050405020304" pitchFamily="18" charset="0"/>
              </a:rPr>
              <a:t>What is  Intelligence??</a:t>
            </a:r>
          </a:p>
          <a:p>
            <a:r>
              <a:rPr lang="en-US" sz="4000" dirty="0" smtClean="0">
                <a:latin typeface="Times New Roman" panose="02020603050405020304" pitchFamily="18" charset="0"/>
                <a:cs typeface="Times New Roman" panose="02020603050405020304" pitchFamily="18" charset="0"/>
              </a:rPr>
              <a:t>What is thinking??</a:t>
            </a:r>
          </a:p>
          <a:p>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What is the Machine?</a:t>
            </a:r>
          </a:p>
          <a:p>
            <a:r>
              <a:rPr lang="en-US" sz="4000" dirty="0" smtClean="0">
                <a:latin typeface="Times New Roman" panose="02020603050405020304" pitchFamily="18" charset="0"/>
                <a:cs typeface="Times New Roman" panose="02020603050405020304" pitchFamily="18" charset="0"/>
              </a:rPr>
              <a:t>Is the computer a machine?</a:t>
            </a:r>
          </a:p>
          <a:p>
            <a:r>
              <a:rPr lang="en-US" sz="4000" dirty="0" smtClean="0">
                <a:latin typeface="Times New Roman" panose="02020603050405020304" pitchFamily="18" charset="0"/>
                <a:cs typeface="Times New Roman" panose="02020603050405020304" pitchFamily="18" charset="0"/>
              </a:rPr>
              <a:t>Can a machine think?</a:t>
            </a:r>
          </a:p>
          <a:p>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941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409575" y="365125"/>
            <a:ext cx="11372850" cy="6114051"/>
          </a:xfrm>
          <a:prstGeom prst="rect">
            <a:avLst/>
          </a:prstGeom>
        </p:spPr>
      </p:pic>
    </p:spTree>
    <p:extLst>
      <p:ext uri="{BB962C8B-B14F-4D97-AF65-F5344CB8AC3E}">
        <p14:creationId xmlns:p14="http://schemas.microsoft.com/office/powerpoint/2010/main" val="2109904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0500" y="0"/>
            <a:ext cx="12573000" cy="6600825"/>
          </a:xfrm>
          <a:prstGeom prst="rect">
            <a:avLst/>
          </a:prstGeom>
        </p:spPr>
      </p:pic>
    </p:spTree>
    <p:extLst>
      <p:ext uri="{BB962C8B-B14F-4D97-AF65-F5344CB8AC3E}">
        <p14:creationId xmlns:p14="http://schemas.microsoft.com/office/powerpoint/2010/main" val="2679746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 y="182880"/>
            <a:ext cx="12192001" cy="6422707"/>
          </a:xfrm>
          <a:prstGeom prst="rect">
            <a:avLst/>
          </a:prstGeom>
        </p:spPr>
      </p:pic>
    </p:spTree>
    <p:extLst>
      <p:ext uri="{BB962C8B-B14F-4D97-AF65-F5344CB8AC3E}">
        <p14:creationId xmlns:p14="http://schemas.microsoft.com/office/powerpoint/2010/main" val="36638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710</Words>
  <Application>Microsoft Office PowerPoint</Application>
  <PresentationFormat>Widescreen</PresentationFormat>
  <Paragraphs>122</Paragraphs>
  <Slides>54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Times New Roman</vt:lpstr>
      <vt:lpstr>Office Theme</vt:lpstr>
      <vt:lpstr>Artificial Intelligence</vt:lpstr>
      <vt:lpstr>Syllabus</vt:lpstr>
      <vt:lpstr>Text Book and References</vt:lpstr>
      <vt:lpstr>PowerPoint Presentation</vt:lpstr>
      <vt:lpstr>PowerPoint Presentation</vt:lpstr>
      <vt:lpstr>PowerPoint Presentation</vt:lpstr>
      <vt:lpstr>PowerPoint Presentation</vt:lpstr>
      <vt:lpstr>PowerPoint Presentation</vt:lpstr>
      <vt:lpstr>PowerPoint Presentation</vt:lpstr>
      <vt:lpstr>Points discussed in the last class</vt:lpstr>
      <vt:lpstr>Objective of today’s class( 28/03/2022)</vt:lpstr>
      <vt:lpstr>Agent and Environment</vt:lpstr>
      <vt:lpstr>Agents</vt:lpstr>
      <vt:lpstr>Sensors and Actuators</vt:lpstr>
      <vt:lpstr>Agents</vt:lpstr>
      <vt:lpstr>Performance</vt:lpstr>
      <vt:lpstr>Example of agents</vt:lpstr>
      <vt:lpstr>Types of agents</vt:lpstr>
      <vt:lpstr>Types of Agents</vt:lpstr>
      <vt:lpstr>PowerPoint Presentation</vt:lpstr>
      <vt:lpstr>Types of Agents</vt:lpstr>
      <vt:lpstr>Agents</vt:lpstr>
      <vt:lpstr>Intelligent Agent</vt:lpstr>
      <vt:lpstr>Rational Agent</vt:lpstr>
      <vt:lpstr>Rationality</vt:lpstr>
      <vt:lpstr>Rationality</vt:lpstr>
      <vt:lpstr>Omniscience</vt:lpstr>
      <vt:lpstr>Agent Environment</vt:lpstr>
      <vt:lpstr>Environment: Obsevability</vt:lpstr>
      <vt:lpstr>Environment:Determinism</vt:lpstr>
      <vt:lpstr>PowerPoint Presentation</vt:lpstr>
      <vt:lpstr>Environment</vt:lpstr>
      <vt:lpstr>Environment:Continuity</vt:lpstr>
      <vt:lpstr>Environments: Other Agents</vt:lpstr>
      <vt:lpstr>Types of Agents </vt:lpstr>
      <vt:lpstr>Simple reflex agents </vt:lpstr>
      <vt:lpstr>Simple reflex agents</vt:lpstr>
      <vt:lpstr>Model-based reflex agents </vt:lpstr>
      <vt:lpstr>Model-based reflex agents</vt:lpstr>
      <vt:lpstr>Goal-based agents </vt:lpstr>
      <vt:lpstr>Goal-based agents</vt:lpstr>
      <vt:lpstr>Utility-based agents </vt:lpstr>
      <vt:lpstr>Utility-based agents</vt:lpstr>
      <vt:lpstr>Learning Agent : </vt:lpstr>
      <vt:lpstr>PowerPoint Presentation</vt:lpstr>
      <vt:lpstr>PowerPoint Presentation</vt:lpstr>
      <vt:lpstr>PowerPoint Presentation</vt:lpstr>
      <vt:lpstr>PowerPoint Presentation</vt:lpstr>
      <vt:lpstr>PEAS description of the “online shopping agent” </vt:lpstr>
      <vt:lpstr>PowerPoint Presentation</vt:lpstr>
      <vt:lpstr>PowerPoint Presentation</vt:lpstr>
      <vt:lpstr>PowerPoint Presentation</vt:lpstr>
      <vt:lpstr>Rational Agent</vt:lpstr>
      <vt:lpstr>Agent Program and Agent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shubha</dc:creator>
  <cp:lastModifiedBy>shubha</cp:lastModifiedBy>
  <cp:revision>72</cp:revision>
  <dcterms:created xsi:type="dcterms:W3CDTF">2022-03-22T05:31:29Z</dcterms:created>
  <dcterms:modified xsi:type="dcterms:W3CDTF">2022-04-05T07:19:29Z</dcterms:modified>
</cp:coreProperties>
</file>